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AFF"/>
    <a:srgbClr val="A100FF"/>
    <a:srgbClr val="883C84"/>
    <a:srgbClr val="461B49"/>
    <a:srgbClr val="963488"/>
    <a:srgbClr val="2831A2"/>
    <a:srgbClr val="2086AA"/>
    <a:srgbClr val="199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64" autoAdjust="0"/>
    <p:restoredTop sz="73136" autoAdjust="0"/>
  </p:normalViewPr>
  <p:slideViewPr>
    <p:cSldViewPr>
      <p:cViewPr varScale="1">
        <p:scale>
          <a:sx n="35" d="100"/>
          <a:sy n="35" d="100"/>
        </p:scale>
        <p:origin x="81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win10\Desktop\Desk%20file\DA%20Excelr\practice%20from%20forage\Accenture%20project\Accenture%20proj.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win10\Desktop\Desk%20file\DA%20Excelr\practice%20from%20forage\Accenture%20project\Accenture%20proj.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[Accenture proj.xlsx]Sheet2!PivotTable1</c:name>
    <c:fmtId val="22"/>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Sheet2!$B$3</c:f>
              <c:strCache>
                <c:ptCount val="1"/>
                <c:pt idx="0">
                  <c:v>Total</c:v>
                </c:pt>
              </c:strCache>
            </c:strRef>
          </c:tx>
          <c:spPr>
            <a:solidFill>
              <a:schemeClr val="accent1"/>
            </a:solidFill>
            <a:ln>
              <a:noFill/>
            </a:ln>
            <a:effectLst/>
          </c:spPr>
          <c:invertIfNegative val="0"/>
          <c:cat>
            <c:strRef>
              <c:f>Sheet2!$A$4:$A$8</c:f>
              <c:strCache>
                <c:ptCount val="5"/>
                <c:pt idx="0">
                  <c:v>Animals</c:v>
                </c:pt>
                <c:pt idx="1">
                  <c:v>science</c:v>
                </c:pt>
                <c:pt idx="2">
                  <c:v>healthy eating</c:v>
                </c:pt>
                <c:pt idx="3">
                  <c:v>technology</c:v>
                </c:pt>
                <c:pt idx="4">
                  <c:v>food</c:v>
                </c:pt>
              </c:strCache>
            </c:strRef>
          </c:cat>
          <c:val>
            <c:numRef>
              <c:f>Sheet2!$B$4:$B$8</c:f>
              <c:numCache>
                <c:formatCode>General</c:formatCode>
                <c:ptCount val="5"/>
                <c:pt idx="0">
                  <c:v>73271</c:v>
                </c:pt>
                <c:pt idx="1">
                  <c:v>70662</c:v>
                </c:pt>
                <c:pt idx="2">
                  <c:v>69339</c:v>
                </c:pt>
                <c:pt idx="3">
                  <c:v>67689</c:v>
                </c:pt>
                <c:pt idx="4">
                  <c:v>66626</c:v>
                </c:pt>
              </c:numCache>
            </c:numRef>
          </c:val>
          <c:extLst>
            <c:ext xmlns:c16="http://schemas.microsoft.com/office/drawing/2014/chart" uri="{C3380CC4-5D6E-409C-BE32-E72D297353CC}">
              <c16:uniqueId val="{00000000-F028-42E8-AAB2-AA3D707A1388}"/>
            </c:ext>
          </c:extLst>
        </c:ser>
        <c:dLbls>
          <c:showLegendKey val="0"/>
          <c:showVal val="0"/>
          <c:showCatName val="0"/>
          <c:showSerName val="0"/>
          <c:showPercent val="0"/>
          <c:showBubbleSize val="0"/>
        </c:dLbls>
        <c:gapWidth val="219"/>
        <c:overlap val="-27"/>
        <c:axId val="191587519"/>
        <c:axId val="191583775"/>
      </c:barChart>
      <c:catAx>
        <c:axId val="1915875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583775"/>
        <c:crosses val="autoZero"/>
        <c:auto val="1"/>
        <c:lblAlgn val="ctr"/>
        <c:lblOffset val="100"/>
        <c:noMultiLvlLbl val="0"/>
      </c:catAx>
      <c:valAx>
        <c:axId val="1915837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58751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[Accenture proj.xlsx]Sheet2!PivotTable1</c:name>
    <c:fmtId val="17"/>
  </c:pivotSource>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circle"/>
          <c:size val="6"/>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3"/>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4"/>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5"/>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circle"/>
          <c:size val="6"/>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8"/>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9"/>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1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11"/>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Sheet2!$B$3</c:f>
              <c:strCache>
                <c:ptCount val="1"/>
                <c:pt idx="0">
                  <c:v>Total</c:v>
                </c:pt>
              </c:strCache>
            </c:strRef>
          </c:tx>
          <c:explosion val="44"/>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1-5B67-4FE4-88B0-31723D3E557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3-5B67-4FE4-88B0-31723D3E557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5-5B67-4FE4-88B0-31723D3E557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7-5B67-4FE4-88B0-31723D3E557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extLst>
              <c:ext xmlns:c16="http://schemas.microsoft.com/office/drawing/2014/chart" uri="{C3380CC4-5D6E-409C-BE32-E72D297353CC}">
                <c16:uniqueId val="{00000009-5B67-4FE4-88B0-31723D3E5574}"/>
              </c:ext>
            </c:extLst>
          </c:dPt>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Sheet2!$A$4:$A$8</c:f>
              <c:strCache>
                <c:ptCount val="5"/>
                <c:pt idx="0">
                  <c:v>Animals</c:v>
                </c:pt>
                <c:pt idx="1">
                  <c:v>science</c:v>
                </c:pt>
                <c:pt idx="2">
                  <c:v>healthy eating</c:v>
                </c:pt>
                <c:pt idx="3">
                  <c:v>technology</c:v>
                </c:pt>
                <c:pt idx="4">
                  <c:v>food</c:v>
                </c:pt>
              </c:strCache>
            </c:strRef>
          </c:cat>
          <c:val>
            <c:numRef>
              <c:f>Sheet2!$B$4:$B$8</c:f>
              <c:numCache>
                <c:formatCode>General</c:formatCode>
                <c:ptCount val="5"/>
                <c:pt idx="0">
                  <c:v>73271</c:v>
                </c:pt>
                <c:pt idx="1">
                  <c:v>70662</c:v>
                </c:pt>
                <c:pt idx="2">
                  <c:v>69339</c:v>
                </c:pt>
                <c:pt idx="3">
                  <c:v>67689</c:v>
                </c:pt>
                <c:pt idx="4">
                  <c:v>66626</c:v>
                </c:pt>
              </c:numCache>
            </c:numRef>
          </c:val>
          <c:extLst>
            <c:ext xmlns:c16="http://schemas.microsoft.com/office/drawing/2014/chart" uri="{C3380CC4-5D6E-409C-BE32-E72D297353CC}">
              <c16:uniqueId val="{0000000A-5B67-4FE4-88B0-31723D3E5574}"/>
            </c:ext>
          </c:extLst>
        </c:ser>
        <c:dLbls>
          <c:showLegendKey val="0"/>
          <c:showVal val="0"/>
          <c:showCatName val="0"/>
          <c:showSerName val="0"/>
          <c:showPercent val="0"/>
          <c:showBubbleSize val="0"/>
          <c:showLeaderLines val="0"/>
        </c:dLbls>
      </c:pie3D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20.10.2022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Hello and welcome, my name is [NAME]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1913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76000.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5tgh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8.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1168708"/>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4271106"/>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Social Buzz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TextBox 17">
            <a:extLst>
              <a:ext uri="{FF2B5EF4-FFF2-40B4-BE49-F238E27FC236}">
                <a16:creationId xmlns:a16="http://schemas.microsoft.com/office/drawing/2014/main" id="{DC109E1F-6448-CC98-8ABA-B6B209517DD6}"/>
              </a:ext>
            </a:extLst>
          </p:cNvPr>
          <p:cNvSpPr txBox="1"/>
          <p:nvPr/>
        </p:nvSpPr>
        <p:spPr>
          <a:xfrm>
            <a:off x="11049000" y="2448047"/>
            <a:ext cx="6658734" cy="5016758"/>
          </a:xfrm>
          <a:prstGeom prst="rect">
            <a:avLst/>
          </a:prstGeom>
          <a:noFill/>
        </p:spPr>
        <p:txBody>
          <a:bodyPr wrap="square" rtlCol="0">
            <a:spAutoFit/>
          </a:bodyPr>
          <a:lstStyle/>
          <a:p>
            <a:r>
              <a:rPr lang="en-US" sz="4000" dirty="0"/>
              <a:t>So finally we can say that there are 5 most popular category were </a:t>
            </a:r>
            <a:r>
              <a:rPr lang="en-US" sz="4000" dirty="0" err="1"/>
              <a:t>ther</a:t>
            </a:r>
            <a:r>
              <a:rPr lang="en-US" sz="4000" dirty="0"/>
              <a:t> but after watching in details  we found that food and culture are the most popular category suggesting that users like real-life </a:t>
            </a:r>
            <a:r>
              <a:rPr lang="en-US" sz="4000" dirty="0" err="1"/>
              <a:t>ontent</a:t>
            </a:r>
            <a:r>
              <a:rPr lang="en-US" sz="4000" dirty="0"/>
              <a:t> more than any other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5594749"/>
            <a:chOff x="0" y="0"/>
            <a:chExt cx="11564591" cy="7459663"/>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6"/>
              <a:ext cx="11564591" cy="5161497"/>
            </a:xfrm>
            <a:prstGeom prst="rect">
              <a:avLst/>
            </a:prstGeom>
          </p:spPr>
          <p:txBody>
            <a:bodyPr lIns="0" tIns="0" rIns="0" bIns="0" rtlCol="0" anchor="t">
              <a:spAutoFit/>
            </a:bodyPr>
            <a:lstStyle/>
            <a:p>
              <a:pPr>
                <a:lnSpc>
                  <a:spcPts val="2660"/>
                </a:lnSpc>
              </a:pPr>
              <a:r>
                <a:rPr lang="en-US" sz="4400" spc="-19" dirty="0">
                  <a:solidFill>
                    <a:schemeClr val="accent6">
                      <a:lumMod val="75000"/>
                    </a:schemeClr>
                  </a:solidFill>
                  <a:highlight>
                    <a:srgbClr val="C0C0C0"/>
                  </a:highlight>
                  <a:latin typeface="Graphik Regular" panose="020B0503030202060203" pitchFamily="34" charset="0"/>
                </a:rPr>
                <a:t>Project recap</a:t>
              </a:r>
            </a:p>
            <a:p>
              <a:pPr>
                <a:lnSpc>
                  <a:spcPts val="2660"/>
                </a:lnSpc>
              </a:pPr>
              <a:endParaRPr lang="en-US" sz="4400" spc="-19" dirty="0">
                <a:solidFill>
                  <a:schemeClr val="accent6">
                    <a:lumMod val="75000"/>
                  </a:schemeClr>
                </a:solidFill>
                <a:highlight>
                  <a:srgbClr val="C0C0C0"/>
                </a:highlight>
                <a:latin typeface="Graphik Regular" panose="020B0503030202060203" pitchFamily="34" charset="0"/>
              </a:endParaRPr>
            </a:p>
            <a:p>
              <a:pPr>
                <a:lnSpc>
                  <a:spcPts val="2660"/>
                </a:lnSpc>
              </a:pPr>
              <a:r>
                <a:rPr lang="en-US" sz="4400" spc="-19" dirty="0">
                  <a:solidFill>
                    <a:schemeClr val="accent6">
                      <a:lumMod val="75000"/>
                    </a:schemeClr>
                  </a:solidFill>
                  <a:highlight>
                    <a:srgbClr val="C0C0C0"/>
                  </a:highlight>
                  <a:latin typeface="Graphik Regular" panose="020B0503030202060203" pitchFamily="34" charset="0"/>
                </a:rPr>
                <a:t>Problem</a:t>
              </a:r>
            </a:p>
            <a:p>
              <a:pPr>
                <a:lnSpc>
                  <a:spcPts val="2660"/>
                </a:lnSpc>
              </a:pPr>
              <a:endParaRPr lang="en-US" sz="4400" spc="-19" dirty="0">
                <a:solidFill>
                  <a:schemeClr val="accent6">
                    <a:lumMod val="75000"/>
                  </a:schemeClr>
                </a:solidFill>
                <a:highlight>
                  <a:srgbClr val="C0C0C0"/>
                </a:highlight>
                <a:latin typeface="Graphik Regular" panose="020B0503030202060203" pitchFamily="34" charset="0"/>
              </a:endParaRPr>
            </a:p>
            <a:p>
              <a:pPr>
                <a:lnSpc>
                  <a:spcPts val="2660"/>
                </a:lnSpc>
              </a:pPr>
              <a:r>
                <a:rPr lang="en-US" sz="4400" spc="-19" dirty="0">
                  <a:solidFill>
                    <a:schemeClr val="accent6">
                      <a:lumMod val="75000"/>
                    </a:schemeClr>
                  </a:solidFill>
                  <a:highlight>
                    <a:srgbClr val="C0C0C0"/>
                  </a:highlight>
                  <a:latin typeface="Graphik Regular" panose="020B0503030202060203" pitchFamily="34" charset="0"/>
                </a:rPr>
                <a:t>The Analytics team</a:t>
              </a:r>
            </a:p>
            <a:p>
              <a:pPr>
                <a:lnSpc>
                  <a:spcPts val="2660"/>
                </a:lnSpc>
              </a:pPr>
              <a:endParaRPr lang="en-US" sz="4400" spc="-19" dirty="0">
                <a:solidFill>
                  <a:schemeClr val="accent6">
                    <a:lumMod val="75000"/>
                  </a:schemeClr>
                </a:solidFill>
                <a:highlight>
                  <a:srgbClr val="C0C0C0"/>
                </a:highlight>
                <a:latin typeface="Graphik Regular" panose="020B0503030202060203" pitchFamily="34" charset="0"/>
              </a:endParaRPr>
            </a:p>
            <a:p>
              <a:pPr>
                <a:lnSpc>
                  <a:spcPts val="2660"/>
                </a:lnSpc>
              </a:pPr>
              <a:r>
                <a:rPr lang="en-US" sz="4400" spc="-19" dirty="0">
                  <a:solidFill>
                    <a:schemeClr val="accent6">
                      <a:lumMod val="75000"/>
                    </a:schemeClr>
                  </a:solidFill>
                  <a:highlight>
                    <a:srgbClr val="C0C0C0"/>
                  </a:highlight>
                  <a:latin typeface="Graphik Regular" panose="020B0503030202060203" pitchFamily="34" charset="0"/>
                </a:rPr>
                <a:t>Process</a:t>
              </a:r>
            </a:p>
            <a:p>
              <a:pPr>
                <a:lnSpc>
                  <a:spcPts val="2660"/>
                </a:lnSpc>
              </a:pPr>
              <a:endParaRPr lang="en-US" sz="4400" spc="-19" dirty="0">
                <a:solidFill>
                  <a:schemeClr val="accent6">
                    <a:lumMod val="75000"/>
                  </a:schemeClr>
                </a:solidFill>
                <a:highlight>
                  <a:srgbClr val="C0C0C0"/>
                </a:highlight>
                <a:latin typeface="Graphik Regular" panose="020B0503030202060203" pitchFamily="34" charset="0"/>
              </a:endParaRPr>
            </a:p>
            <a:p>
              <a:pPr>
                <a:lnSpc>
                  <a:spcPts val="2660"/>
                </a:lnSpc>
              </a:pPr>
              <a:r>
                <a:rPr lang="en-US" sz="4400" spc="-19" dirty="0">
                  <a:solidFill>
                    <a:schemeClr val="accent6">
                      <a:lumMod val="75000"/>
                    </a:schemeClr>
                  </a:solidFill>
                  <a:highlight>
                    <a:srgbClr val="C0C0C0"/>
                  </a:highlight>
                  <a:latin typeface="Graphik Regular" panose="020B0503030202060203" pitchFamily="34" charset="0"/>
                </a:rPr>
                <a:t>Insights</a:t>
              </a:r>
            </a:p>
            <a:p>
              <a:pPr>
                <a:lnSpc>
                  <a:spcPts val="2660"/>
                </a:lnSpc>
              </a:pPr>
              <a:endParaRPr lang="en-US" sz="4400" spc="-19" dirty="0">
                <a:solidFill>
                  <a:schemeClr val="accent6">
                    <a:lumMod val="75000"/>
                  </a:schemeClr>
                </a:solidFill>
                <a:highlight>
                  <a:srgbClr val="C0C0C0"/>
                </a:highlight>
                <a:latin typeface="Graphik Regular" panose="020B0503030202060203" pitchFamily="34" charset="0"/>
              </a:endParaRPr>
            </a:p>
            <a:p>
              <a:pPr>
                <a:lnSpc>
                  <a:spcPts val="2660"/>
                </a:lnSpc>
              </a:pPr>
              <a:r>
                <a:rPr lang="en-US" sz="4400" spc="-19" dirty="0">
                  <a:solidFill>
                    <a:schemeClr val="accent6">
                      <a:lumMod val="75000"/>
                    </a:schemeClr>
                  </a:solidFill>
                  <a:highlight>
                    <a:srgbClr val="C0C0C0"/>
                  </a:highlight>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US"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F09F6C32-A459-214C-D747-055740C4A9BF}"/>
              </a:ext>
            </a:extLst>
          </p:cNvPr>
          <p:cNvSpPr txBox="1"/>
          <p:nvPr/>
        </p:nvSpPr>
        <p:spPr>
          <a:xfrm>
            <a:off x="8436952" y="2601679"/>
            <a:ext cx="7565048" cy="2677656"/>
          </a:xfrm>
          <a:prstGeom prst="rect">
            <a:avLst/>
          </a:prstGeom>
          <a:noFill/>
        </p:spPr>
        <p:txBody>
          <a:bodyPr wrap="square" rtlCol="0">
            <a:spAutoFit/>
          </a:bodyPr>
          <a:lstStyle/>
          <a:p>
            <a:pPr lvl="0"/>
            <a:r>
              <a:rPr lang="en-US" sz="2800" dirty="0"/>
              <a:t>We, Accenture have embarked on a 3 month pilot with Social Buzz to focus on 3 main tasks, aligned with some of the biggest challenges that you're currently facing. </a:t>
            </a:r>
          </a:p>
          <a:p>
            <a:pPr lvl="0"/>
            <a:endParaRPr lang="en-US" sz="2800" dirty="0"/>
          </a:p>
          <a:p>
            <a:endParaRPr lang="en-US" sz="2800" dirty="0"/>
          </a:p>
        </p:txBody>
      </p:sp>
      <p:sp>
        <p:nvSpPr>
          <p:cNvPr id="35" name="TextBox 34">
            <a:extLst>
              <a:ext uri="{FF2B5EF4-FFF2-40B4-BE49-F238E27FC236}">
                <a16:creationId xmlns:a16="http://schemas.microsoft.com/office/drawing/2014/main" id="{111CFF03-A08E-DCFB-9AF1-99C438054E07}"/>
              </a:ext>
            </a:extLst>
          </p:cNvPr>
          <p:cNvSpPr txBox="1"/>
          <p:nvPr/>
        </p:nvSpPr>
        <p:spPr>
          <a:xfrm>
            <a:off x="8686799" y="4682836"/>
            <a:ext cx="6915185" cy="2246769"/>
          </a:xfrm>
          <a:prstGeom prst="rect">
            <a:avLst/>
          </a:prstGeom>
          <a:noFill/>
        </p:spPr>
        <p:txBody>
          <a:bodyPr wrap="square" rtlCol="0">
            <a:spAutoFit/>
          </a:bodyPr>
          <a:lstStyle/>
          <a:p>
            <a:r>
              <a:rPr lang="en-US" sz="2800" dirty="0"/>
              <a:t>Social Buzz has reached huge scale in recent years to become recognized as a global unicorn company. We are here to help you manage this scale and to guide you in the right direction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4" name="TextBox 23">
            <a:extLst>
              <a:ext uri="{FF2B5EF4-FFF2-40B4-BE49-F238E27FC236}">
                <a16:creationId xmlns:a16="http://schemas.microsoft.com/office/drawing/2014/main" id="{81971B66-4F95-3C5F-13A3-A937BEE84FA6}"/>
              </a:ext>
            </a:extLst>
          </p:cNvPr>
          <p:cNvSpPr txBox="1"/>
          <p:nvPr/>
        </p:nvSpPr>
        <p:spPr>
          <a:xfrm>
            <a:off x="2590574" y="4793673"/>
            <a:ext cx="7036480" cy="2677656"/>
          </a:xfrm>
          <a:prstGeom prst="rect">
            <a:avLst/>
          </a:prstGeom>
          <a:noFill/>
        </p:spPr>
        <p:txBody>
          <a:bodyPr wrap="square" rtlCol="0">
            <a:spAutoFit/>
          </a:bodyPr>
          <a:lstStyle/>
          <a:p>
            <a:r>
              <a:rPr lang="en-US" sz="2800" dirty="0"/>
              <a:t>Earlier platform receives over 100000 posts per day which amounts to 36 500 000 posts every year, of which, this is all unstructured data making it very hard to make sense of so we were told to  structured it </a:t>
            </a:r>
            <a:r>
              <a:rPr lang="en-US" sz="2800" dirty="0" err="1"/>
              <a:t>snd</a:t>
            </a:r>
            <a:r>
              <a:rPr lang="en-US" sz="2800" dirty="0"/>
              <a:t> make some sense out of it.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3" name="TextBox 42">
            <a:extLst>
              <a:ext uri="{FF2B5EF4-FFF2-40B4-BE49-F238E27FC236}">
                <a16:creationId xmlns:a16="http://schemas.microsoft.com/office/drawing/2014/main" id="{64ACDFFD-8B58-8DB6-74FE-AFBCA0B0E110}"/>
              </a:ext>
            </a:extLst>
          </p:cNvPr>
          <p:cNvSpPr txBox="1"/>
          <p:nvPr/>
        </p:nvSpPr>
        <p:spPr>
          <a:xfrm>
            <a:off x="4017929" y="1478459"/>
            <a:ext cx="5354671" cy="769441"/>
          </a:xfrm>
          <a:prstGeom prst="rect">
            <a:avLst/>
          </a:prstGeom>
          <a:noFill/>
        </p:spPr>
        <p:txBody>
          <a:bodyPr wrap="none" rtlCol="0">
            <a:spAutoFit/>
          </a:bodyPr>
          <a:lstStyle/>
          <a:p>
            <a:r>
              <a:rPr lang="en-US" sz="4400" dirty="0">
                <a:highlight>
                  <a:srgbClr val="00FFFF"/>
                </a:highlight>
              </a:rPr>
              <a:t>Understanding of Data</a:t>
            </a:r>
          </a:p>
        </p:txBody>
      </p:sp>
      <p:sp>
        <p:nvSpPr>
          <p:cNvPr id="44" name="TextBox 43">
            <a:extLst>
              <a:ext uri="{FF2B5EF4-FFF2-40B4-BE49-F238E27FC236}">
                <a16:creationId xmlns:a16="http://schemas.microsoft.com/office/drawing/2014/main" id="{D20A442F-970C-C8F2-E862-42FA3760B0AB}"/>
              </a:ext>
            </a:extLst>
          </p:cNvPr>
          <p:cNvSpPr txBox="1"/>
          <p:nvPr/>
        </p:nvSpPr>
        <p:spPr>
          <a:xfrm>
            <a:off x="5638800" y="3009900"/>
            <a:ext cx="5867400" cy="769441"/>
          </a:xfrm>
          <a:prstGeom prst="rect">
            <a:avLst/>
          </a:prstGeom>
          <a:noFill/>
        </p:spPr>
        <p:txBody>
          <a:bodyPr wrap="square" rtlCol="0">
            <a:spAutoFit/>
          </a:bodyPr>
          <a:lstStyle/>
          <a:p>
            <a:r>
              <a:rPr lang="en-US" sz="4400" dirty="0">
                <a:highlight>
                  <a:srgbClr val="00FFFF"/>
                </a:highlight>
              </a:rPr>
              <a:t>Extraction of Data</a:t>
            </a:r>
          </a:p>
        </p:txBody>
      </p:sp>
      <p:sp>
        <p:nvSpPr>
          <p:cNvPr id="45" name="TextBox 44">
            <a:extLst>
              <a:ext uri="{FF2B5EF4-FFF2-40B4-BE49-F238E27FC236}">
                <a16:creationId xmlns:a16="http://schemas.microsoft.com/office/drawing/2014/main" id="{31297528-BF52-3333-D114-4F096F5ABE59}"/>
              </a:ext>
            </a:extLst>
          </p:cNvPr>
          <p:cNvSpPr txBox="1"/>
          <p:nvPr/>
        </p:nvSpPr>
        <p:spPr>
          <a:xfrm>
            <a:off x="7620000" y="4602659"/>
            <a:ext cx="6642544" cy="769441"/>
          </a:xfrm>
          <a:prstGeom prst="rect">
            <a:avLst/>
          </a:prstGeom>
          <a:noFill/>
        </p:spPr>
        <p:txBody>
          <a:bodyPr wrap="square" rtlCol="0">
            <a:spAutoFit/>
          </a:bodyPr>
          <a:lstStyle/>
          <a:p>
            <a:r>
              <a:rPr lang="en-US" sz="4400" dirty="0">
                <a:highlight>
                  <a:srgbClr val="00FFFF"/>
                </a:highlight>
              </a:rPr>
              <a:t>Process and Data Modelling</a:t>
            </a:r>
          </a:p>
        </p:txBody>
      </p:sp>
      <p:sp>
        <p:nvSpPr>
          <p:cNvPr id="46" name="TextBox 45">
            <a:extLst>
              <a:ext uri="{FF2B5EF4-FFF2-40B4-BE49-F238E27FC236}">
                <a16:creationId xmlns:a16="http://schemas.microsoft.com/office/drawing/2014/main" id="{E777F17C-B6C6-DEE7-68B3-1BD0AB0049E1}"/>
              </a:ext>
            </a:extLst>
          </p:cNvPr>
          <p:cNvSpPr txBox="1"/>
          <p:nvPr/>
        </p:nvSpPr>
        <p:spPr>
          <a:xfrm>
            <a:off x="9601200" y="6180521"/>
            <a:ext cx="8241504" cy="769441"/>
          </a:xfrm>
          <a:prstGeom prst="rect">
            <a:avLst/>
          </a:prstGeom>
          <a:noFill/>
        </p:spPr>
        <p:txBody>
          <a:bodyPr wrap="square" rtlCol="0">
            <a:spAutoFit/>
          </a:bodyPr>
          <a:lstStyle/>
          <a:p>
            <a:r>
              <a:rPr lang="en-US" sz="4400" dirty="0" err="1">
                <a:highlight>
                  <a:srgbClr val="00FFFF"/>
                </a:highlight>
              </a:rPr>
              <a:t>Visualisation</a:t>
            </a:r>
            <a:r>
              <a:rPr lang="en-US" sz="4400" dirty="0">
                <a:highlight>
                  <a:srgbClr val="00FFFF"/>
                </a:highlight>
              </a:rPr>
              <a:t> on the modeled data</a:t>
            </a:r>
          </a:p>
        </p:txBody>
      </p:sp>
      <p:sp>
        <p:nvSpPr>
          <p:cNvPr id="47" name="TextBox 46">
            <a:extLst>
              <a:ext uri="{FF2B5EF4-FFF2-40B4-BE49-F238E27FC236}">
                <a16:creationId xmlns:a16="http://schemas.microsoft.com/office/drawing/2014/main" id="{1C183C12-633F-65FC-B3C9-5843B8246D0C}"/>
              </a:ext>
            </a:extLst>
          </p:cNvPr>
          <p:cNvSpPr txBox="1"/>
          <p:nvPr/>
        </p:nvSpPr>
        <p:spPr>
          <a:xfrm>
            <a:off x="11265696" y="7581900"/>
            <a:ext cx="8241504" cy="1446550"/>
          </a:xfrm>
          <a:prstGeom prst="rect">
            <a:avLst/>
          </a:prstGeom>
          <a:noFill/>
        </p:spPr>
        <p:txBody>
          <a:bodyPr wrap="square" rtlCol="0">
            <a:spAutoFit/>
          </a:bodyPr>
          <a:lstStyle/>
          <a:p>
            <a:r>
              <a:rPr lang="en-US" sz="4400" dirty="0">
                <a:highlight>
                  <a:srgbClr val="00FFFF"/>
                </a:highlight>
              </a:rPr>
              <a:t>Business </a:t>
            </a:r>
            <a:r>
              <a:rPr lang="en-US" sz="4400" dirty="0" err="1">
                <a:highlight>
                  <a:srgbClr val="00FFFF"/>
                </a:highlight>
              </a:rPr>
              <a:t>Descision</a:t>
            </a:r>
            <a:r>
              <a:rPr lang="en-US" sz="4400" dirty="0">
                <a:highlight>
                  <a:srgbClr val="00FFFF"/>
                </a:highlight>
              </a:rPr>
              <a:t> taken </a:t>
            </a:r>
          </a:p>
          <a:p>
            <a:r>
              <a:rPr lang="en-US" sz="4400" dirty="0">
                <a:highlight>
                  <a:srgbClr val="00FFFF"/>
                </a:highlight>
              </a:rPr>
              <a:t>On the basis of </a:t>
            </a:r>
            <a:r>
              <a:rPr lang="en-US" sz="4400" dirty="0" err="1">
                <a:highlight>
                  <a:srgbClr val="00FFFF"/>
                </a:highlight>
              </a:rPr>
              <a:t>visualisation</a:t>
            </a:r>
            <a:endParaRPr lang="en-US" sz="4400" dirty="0">
              <a:highlight>
                <a:srgbClr val="00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A385943B-F4BF-5965-C50C-9092F616DF19}"/>
              </a:ext>
            </a:extLst>
          </p:cNvPr>
          <p:cNvSpPr txBox="1"/>
          <p:nvPr/>
        </p:nvSpPr>
        <p:spPr>
          <a:xfrm>
            <a:off x="1371599" y="2247900"/>
            <a:ext cx="16399287" cy="4031873"/>
          </a:xfrm>
          <a:prstGeom prst="rect">
            <a:avLst/>
          </a:prstGeom>
          <a:noFill/>
        </p:spPr>
        <p:txBody>
          <a:bodyPr wrap="square" rtlCol="0">
            <a:spAutoFit/>
          </a:bodyPr>
          <a:lstStyle/>
          <a:p>
            <a:r>
              <a:rPr lang="en-US" sz="3200" dirty="0"/>
              <a:t>After modelling we found that there were 16 unique categories of posts like </a:t>
            </a:r>
            <a:r>
              <a:rPr lang="en-US" sz="3200" dirty="0" err="1"/>
              <a:t>Food,Culture,Sports,science,animal,technology</a:t>
            </a:r>
            <a:r>
              <a:rPr lang="en-US" sz="3200" dirty="0"/>
              <a:t> </a:t>
            </a:r>
            <a:r>
              <a:rPr lang="en-US" sz="3200" dirty="0" err="1"/>
              <a:t>etc</a:t>
            </a:r>
            <a:r>
              <a:rPr lang="en-US" sz="3200" dirty="0"/>
              <a:t> </a:t>
            </a:r>
          </a:p>
          <a:p>
            <a:endParaRPr lang="en-US" sz="3200" dirty="0"/>
          </a:p>
          <a:p>
            <a:r>
              <a:rPr lang="en-US" sz="3200" dirty="0"/>
              <a:t>As well as there were 1913 posts from the food category </a:t>
            </a:r>
            <a:r>
              <a:rPr lang="en-US" sz="3200" dirty="0" err="1"/>
              <a:t>itsek</a:t>
            </a:r>
            <a:r>
              <a:rPr lang="en-US" sz="3200" dirty="0"/>
              <a:t> so we can say that people like food the most</a:t>
            </a:r>
          </a:p>
          <a:p>
            <a:endParaRPr lang="en-US" sz="3200" dirty="0"/>
          </a:p>
          <a:p>
            <a:r>
              <a:rPr lang="en-US" sz="3200" dirty="0"/>
              <a:t> And the month in which most post was done is December because of there were more holiday  were there I the month of December.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CA0156C5-7AD7-993C-5DFC-01D2B6552264}"/>
              </a:ext>
            </a:extLst>
          </p:cNvPr>
          <p:cNvGraphicFramePr>
            <a:graphicFrameLocks/>
          </p:cNvGraphicFramePr>
          <p:nvPr>
            <p:extLst>
              <p:ext uri="{D42A27DB-BD31-4B8C-83A1-F6EECF244321}">
                <p14:modId xmlns:p14="http://schemas.microsoft.com/office/powerpoint/2010/main" val="106184875"/>
              </p:ext>
            </p:extLst>
          </p:nvPr>
        </p:nvGraphicFramePr>
        <p:xfrm>
          <a:off x="2824654" y="1756593"/>
          <a:ext cx="15084872" cy="6567979"/>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3A13251E-953E-A733-EACE-FC2AA836C1A0}"/>
              </a:ext>
            </a:extLst>
          </p:cNvPr>
          <p:cNvGraphicFramePr>
            <a:graphicFrameLocks/>
          </p:cNvGraphicFramePr>
          <p:nvPr>
            <p:extLst>
              <p:ext uri="{D42A27DB-BD31-4B8C-83A1-F6EECF244321}">
                <p14:modId xmlns:p14="http://schemas.microsoft.com/office/powerpoint/2010/main" val="1162705246"/>
              </p:ext>
            </p:extLst>
          </p:nvPr>
        </p:nvGraphicFramePr>
        <p:xfrm>
          <a:off x="3429000" y="1685151"/>
          <a:ext cx="12725400" cy="690238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1674</Words>
  <Application>Microsoft Office PowerPoint</Application>
  <PresentationFormat>Custom</PresentationFormat>
  <Paragraphs>135</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Clear Sans Regular Bold</vt:lpstr>
      <vt:lpstr>Arial</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win10</cp:lastModifiedBy>
  <cp:revision>9</cp:revision>
  <dcterms:created xsi:type="dcterms:W3CDTF">2006-08-16T00:00:00Z</dcterms:created>
  <dcterms:modified xsi:type="dcterms:W3CDTF">2022-10-19T21:22:37Z</dcterms:modified>
  <dc:identifier>DAEhDyfaYKE</dc:identifier>
</cp:coreProperties>
</file>